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91" r:id="rId5"/>
    <p:sldId id="292" r:id="rId6"/>
    <p:sldId id="274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5"/>
    <a:srgbClr val="FDC354"/>
    <a:srgbClr val="1A95A3"/>
    <a:srgbClr val="FFB22D"/>
    <a:srgbClr val="2EBAC9"/>
    <a:srgbClr val="EC9F88"/>
    <a:srgbClr val="BBD578"/>
    <a:srgbClr val="D3E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/>
    <p:restoredTop sz="96267"/>
  </p:normalViewPr>
  <p:slideViewPr>
    <p:cSldViewPr snapToGrid="0" snapToObjects="1">
      <p:cViewPr varScale="1">
        <p:scale>
          <a:sx n="115" d="100"/>
          <a:sy n="115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CFD6B-833D-BF80-1503-FF30ECB24FA2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0FFC-4199-28FB-5089-659D12ABEBD2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CAA9003-A3F6-7AE4-9359-8F3A3B74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FC839AE-8ECF-48CE-9365-768D7D31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874E25-381E-95C6-BFC8-002993C3EE6E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5ED5F49-06DA-A9E4-2952-CF37B4C29E7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63984A-1B3E-87E9-BBE1-CB9C75DB5188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D8785-04CC-7F80-B94C-0FF6EA5393E5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orcelaine&#10;&#10;Description générée automatiquement">
            <a:extLst>
              <a:ext uri="{FF2B5EF4-FFF2-40B4-BE49-F238E27FC236}">
                <a16:creationId xmlns:a16="http://schemas.microsoft.com/office/drawing/2014/main" id="{D62262FE-80FE-D78F-A178-8D2866B0B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705"/>
          <a:stretch/>
        </p:blipFill>
        <p:spPr>
          <a:xfrm>
            <a:off x="9061727" y="5358357"/>
            <a:ext cx="3130273" cy="13269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7DB555-E4B3-CDC3-1E41-F0F857E47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070" y="5033904"/>
            <a:ext cx="1130278" cy="11302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327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0DEDA2-6FEA-8D23-4EFF-DC3B6AF05097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0DE5FDA-8648-5F4D-C442-6AE10914F05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BEAAF7C-B26E-8A5E-1662-74F0CC15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73207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ABAEB5-CE2E-4801-CED7-C14498DDA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3561" y="1819879"/>
            <a:ext cx="1130278" cy="1130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53153-6E7D-A6A6-86E1-DED85814236B}"/>
              </a:ext>
            </a:extLst>
          </p:cNvPr>
          <p:cNvSpPr/>
          <p:nvPr userDrawn="1"/>
        </p:nvSpPr>
        <p:spPr>
          <a:xfrm>
            <a:off x="715051" y="1067993"/>
            <a:ext cx="10600755" cy="4722014"/>
          </a:xfrm>
          <a:prstGeom prst="rect">
            <a:avLst/>
          </a:prstGeom>
          <a:solidFill>
            <a:schemeClr val="bg1">
              <a:alpha val="749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C745A0-389E-AAA7-2791-C90BADF7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C88F245-B8A2-18C7-FD42-47379D20ABFA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9B866A3-51E7-DAA5-4A68-58E87D41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6AD25C-FADC-9BB3-4FCB-1B38B7269D18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74E05-3322-43DA-1A0D-ABBDD9948D6F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B2896-21D0-A2BF-20B7-2CAC72A9F863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1D42664-D72F-03C3-5B38-302737E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770" y="60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AB52EA-AD4E-DD25-801D-47266F20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698ABAD-8769-867B-196F-A9A8B88EB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AC4B60-4E0B-8976-76BD-85DF1C35A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9642" y="511955"/>
            <a:ext cx="2165456" cy="152646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8F8947-73D7-500D-D8B2-D0D36D08B797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32D4FE-B1E3-52F0-B5C9-9B89025A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204702" cy="685087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AA33464-4CC0-0EB0-6253-58A6F3C7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4B2B0A-D7A8-8822-4395-144574E0C94B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DAD2DE-D123-094F-88E7-3BBCF2505532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BAE74-3840-D024-8627-400C22E382DD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E9599-3221-5428-D6E2-3944F818E959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27C9488-C2D5-2A0D-2571-7CA7C738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770" y="60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940C0BE-AAFF-52BB-54F1-78C5BF6F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D2F70-15C8-FD49-6122-06DCC48941F5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11/01/2023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11/01/2023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D1DD82-7E2C-EA4D-A7CD-16EB82A9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2" y="7129"/>
            <a:ext cx="12204702" cy="68508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2511B4-1119-F743-7EC3-48AB5F6678B8}"/>
              </a:ext>
            </a:extLst>
          </p:cNvPr>
          <p:cNvSpPr txBox="1">
            <a:spLocks/>
          </p:cNvSpPr>
          <p:nvPr/>
        </p:nvSpPr>
        <p:spPr>
          <a:xfrm>
            <a:off x="306587" y="5475262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www.worldwetlandsday.org</a:t>
            </a:r>
            <a:b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GenerationRestoration</a:t>
            </a:r>
            <a:br>
              <a:rPr lang="fr-CH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ForWetlands</a:t>
            </a:r>
            <a:endParaRPr lang="fr-CH" sz="14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0B4E06-58B6-B860-9F9D-7B83223A9AE1}"/>
              </a:ext>
            </a:extLst>
          </p:cNvPr>
          <p:cNvSpPr>
            <a:spLocks noGrp="1"/>
          </p:cNvSpPr>
          <p:nvPr/>
        </p:nvSpPr>
        <p:spPr>
          <a:xfrm>
            <a:off x="194133" y="1319678"/>
            <a:ext cx="4276268" cy="294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Już czas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pl-PL" sz="4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przywrócenie</a:t>
            </a:r>
          </a:p>
          <a:p>
            <a:pPr>
              <a:lnSpc>
                <a:spcPts val="4800"/>
              </a:lnSpc>
            </a:pPr>
            <a:r>
              <a:rPr lang="pl-PL" sz="4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mokradeł</a:t>
            </a:r>
            <a:endParaRPr lang="en-US" sz="4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D40E1F2-A6E7-9F81-2709-3DB42D30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68" y="3889952"/>
            <a:ext cx="3098800" cy="21844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044778-99E3-6764-4BA8-D1626598D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777" y="104622"/>
            <a:ext cx="3207749" cy="12150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366DD9-76CA-DBE2-8498-056DA873280F}"/>
              </a:ext>
            </a:extLst>
          </p:cNvPr>
          <p:cNvSpPr txBox="1">
            <a:spLocks/>
          </p:cNvSpPr>
          <p:nvPr/>
        </p:nvSpPr>
        <p:spPr>
          <a:xfrm>
            <a:off x="306587" y="255275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Da</a:t>
            </a:r>
            <a:r>
              <a:rPr lang="pl-PL" sz="1400" dirty="0">
                <a:solidFill>
                  <a:schemeClr val="bg1"/>
                </a:solidFill>
                <a:effectLst/>
                <a:latin typeface="Helvetica" pitchFamily="2" charset="0"/>
              </a:rPr>
              <a:t>ta</a:t>
            </a: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E45146-52DB-66C4-DDDD-03E2D2CB8B29}"/>
              </a:ext>
            </a:extLst>
          </p:cNvPr>
          <p:cNvSpPr txBox="1">
            <a:spLocks/>
          </p:cNvSpPr>
          <p:nvPr/>
        </p:nvSpPr>
        <p:spPr>
          <a:xfrm>
            <a:off x="306587" y="4268069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N</a:t>
            </a:r>
            <a:r>
              <a:rPr lang="pl-PL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azwisko</a:t>
            </a: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5396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1" y="32784"/>
            <a:ext cx="10922867" cy="1325563"/>
          </a:xfrm>
        </p:spPr>
        <p:txBody>
          <a:bodyPr>
            <a:normAutofit/>
          </a:bodyPr>
          <a:lstStyle/>
          <a:p>
            <a:r>
              <a:rPr lang="pl-PL" sz="3400" dirty="0"/>
              <a:t>Odtworzone mokradła niosą 7 kluczowych korzyści</a:t>
            </a:r>
            <a:endParaRPr lang="fr-FR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540219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Zwiększają dochody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Tereny podmokłe dają możliwość zarobku w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branży rybactwa i akwakultury, a także dostarczają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dóbr, takich jak trzcina i trawy. </a:t>
            </a: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ożliwości te często przynoszą korzyści lokalnym społecznościom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Rozwijają ekoturystykę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Odtworzone są magnesem przyciągającym turystów; to naturalna atrakcja, która oferuje odwiedzającym wiele możliwości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Poprawiają samopoczucie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Odtworzone tereny podmokłe zapewniają miejsce do odpoczynku i doświadczania przyrody oraz pozwalają cieszyć się poczuciem satysfakcji z ich odtworzenia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888EE7-D790-C76E-1D79-CD6CC54D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5" y="1405216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01A124-8E74-0A78-D0D2-E95ECB7A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0" y="3242231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12DECD-6297-6E1C-1893-175DF2B6A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0" y="1409213"/>
            <a:ext cx="469900" cy="469900"/>
          </a:xfrm>
          <a:prstGeom prst="rect">
            <a:avLst/>
          </a:prstGeom>
        </p:spPr>
      </p:pic>
      <p:pic>
        <p:nvPicPr>
          <p:cNvPr id="7" name="Image 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1CC5F6CA-F048-E72A-4741-503C31A5A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938" y="2689280"/>
            <a:ext cx="3068364" cy="2148888"/>
          </a:xfrm>
          <a:prstGeom prst="rect">
            <a:avLst/>
          </a:prstGeom>
        </p:spPr>
      </p:pic>
      <p:pic>
        <p:nvPicPr>
          <p:cNvPr id="8" name="Image 7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E0F86BD2-3D25-8D5D-765C-E641085A0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Odtwarzanie mokradeł to poważne przedsięwzięcie. Kto je realizuje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7 </a:t>
            </a:r>
            <a:r>
              <a:rPr lang="pl-PL" sz="2900" dirty="0"/>
              <a:t>kluczowych podmiotów prowadzących wspólne działania</a:t>
            </a:r>
            <a:endParaRPr lang="fr-FR" sz="29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78010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US" sz="1800" b="1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GenerationRestoration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Entuzjastyczne osoby wspierają odtwarzanie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mokradeł poprzez swoje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wybory, opinie </a:t>
            </a:r>
            <a:b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i działania, a także poprzez zaangażowanie </a:t>
            </a:r>
            <a:b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lokalne inicjatywy.</a:t>
            </a:r>
            <a:b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 publiczny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Władze lokalne, regionalne i krajowe zazwyczaj umożliwiają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opracowują działania na rzecz odtwarzania mokradeł. Pomagają zebrać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informacje od kluczowych interesariuszy, podejmują decyzje dotyczące rozwiązań kompromisowych,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często prowadzą projekty i zarządzają nimi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</a:t>
            </a:r>
            <a:r>
              <a:rPr lang="pl-PL" sz="1800" b="1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atorzy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Władze, instytucje finansowe, fundacje i osoby prywatne zapewniają fundusze niezbędne do realizacji projektów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6C0E31-5126-C19E-6EE2-187FD58C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0FA048-D011-3ABD-348F-BC93614D7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3049166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924CEA-3FBB-016C-5C3D-50840C98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58" y="1358347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900" dirty="0"/>
              <a:t>7 </a:t>
            </a:r>
            <a:r>
              <a:rPr lang="pl-PL" sz="2900" dirty="0"/>
              <a:t>kluczowych podmiotów prowadzących wspólne działania</a:t>
            </a:r>
            <a:endParaRPr lang="fr-FR" sz="29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813555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Liderzy społeczności lokalnych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Przedstawiciele społeczności lokalnych wiedzą,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 usługi ekosystemowe są najważniejsze dla mieszańców i dbają o to, by mogli oni zabrać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głos w procesie konsultacji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Sektor prywatny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 przedsiębiorstwa, rybacy i rolnicy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często są zależni od jakości terenów podmokłych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Rekultywacja mokradeł może wpłynąć na poprawę </a:t>
            </a:r>
            <a:b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sytuacji finansowej. Beneficjentami odtwarzania terenów podmokłych są również rolnictwo oraz przemysł spożywczy. 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</a:t>
            </a:r>
            <a:r>
              <a:rPr lang="pl-PL" sz="1800" b="1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katorzy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Nauczyciele i inne osoby mające wpływ na podnoszenie świadomości w zakresie korzyści z odtwarzania mokradeł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Naukowcy i praktycy zajmujący się terenami podmokłymi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indent="-22225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Eksperci techniczni nieustannie przekazują wiedzę społeczności i liderom projektów. Gwarantują również, że proces odtwarzania mokradeł będzi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e bazować na innowacyjnych rozwiązaniach technologicznych oraz na wynikach badań naukowych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F1870B-1AF9-34BF-9E25-ABB3FB12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0" y="137936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6F1C7E-15FD-0406-5438-63E2CDF6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0" y="3059825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C4C2DE-F2F4-A427-985D-B3D0578C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61" y="1379367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E51634-A7F5-F6F4-4B87-4A617A78B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661" y="2804950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Jak mogę osobiście się zaangażować lub wnieść swój wkład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94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19799-F033-5C3C-8489-F757BD88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Świadome wybory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E2F55-38F2-4E0D-A631-4FE9F5C9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12" y="1883734"/>
            <a:ext cx="10350500" cy="3953138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Dowiedz się więcej na temat mokradeł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DINPro-Regular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Poznaj główne zagrożenia dla tego cennego ekosystemu, do których zalicza się między innymi: osuszanie, zanieczyszczenie odpadami i chemikaliami oraz obecność inwazyjnych gatunków</a:t>
            </a:r>
            <a:r>
              <a:rPr lang="en-US" sz="14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Podejmuj decyzje z korzyścią dla wód i ekosystemów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Oszczędzaj zużycie wody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Stosuj dietę, która będzie miała mniejszy wpływ na środowisko. Unikaj używania środków, które po użyciu mogą trafić na obszary podmokłe. Nie wyrzucaj odpadów lub śmieci na mokradła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797168" y="1201058"/>
            <a:ext cx="9902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Dokonuj wyborów, które minimalizują zanikanie i degradację mokradeł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0D080-305D-5BE1-84C0-684ADFF3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Przekonujące głosy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0CAEF-37D4-543B-AE63-B4F953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15" y="1198881"/>
            <a:ext cx="10350500" cy="4612640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Zostań orędownikiem terenów podmokłych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Opowiadaj się za ochroną lokalnych mokradeł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za przywracaniem do stanu pierwotnego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tych zdegradowanych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pl-PL" sz="14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sz="14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Wykorzystaj swoje media społecznościowe </a:t>
            </a:r>
            <a:b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podnoszenia świadomości na temat mokradeł</a:t>
            </a: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Zamieść wpisy na </a:t>
            </a:r>
            <a:r>
              <a:rPr lang="pl-PL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Twitterze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Instagramie, Facebooku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innych platformach społecznościowych. Użyj hasztagów #GenerationRestoration #ForWetlands lub #WorldWetlandsDay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Wybierz się na wycieczkę po terenach podmokłych, aby zobaczyć gdzie potrzebna jest ich rekultywacja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000">
              <a:lnSpc>
                <a:spcPct val="100000"/>
              </a:lnSpc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dotarciu na miejsce zastanów się co mokradła wnoszą do tego obszaru i czy nie są zdegradowane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4000">
              <a:lnSpc>
                <a:spcPct val="100000"/>
              </a:lnSpc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Zorganizuj wykład poświęcony odtwarzaniu terenów podmokłych</a:t>
            </a: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Wydarzenie edukacyjne może pomóc w uzyskaniu wsparcia na rzecz przywrócenia miejscowych mokradeł. Wezwij ekspertów od terenów podmokłych oraz mieszkańców, którzy zarabiają na życie dzięki mokradłom, aby podkreślić wagę odtwarzania tych ekosystemów.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6933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11482-B87C-37B1-84BC-DA8FD55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Odważne działania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3CC22-A2DB-263A-8238-C056010B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85" y="1892408"/>
            <a:ext cx="10350500" cy="3735784"/>
          </a:xfrm>
        </p:spPr>
        <p:txBody>
          <a:bodyPr numCol="2">
            <a:noAutofit/>
          </a:bodyPr>
          <a:lstStyle/>
          <a:p>
            <a:pPr marL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Opracuj działania angażujące władze lokalne </a:t>
            </a:r>
            <a:b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krajowe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Opracuj działania zachęcające władze lokalne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krajowe do ochrony miejscowych mokradeł i przywracania tych zdegradowanych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Zorganizuj lub dołącz do akcji sprzątania mokradeł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Usuń zanieczyszczenia, śmieci i odpady, </a:t>
            </a:r>
            <a:br>
              <a:rPr lang="pl-PL" sz="1400" dirty="0">
                <a:cs typeface="Times New Roman" panose="02020603050405020304" pitchFamily="18" charset="0"/>
              </a:rPr>
            </a:br>
            <a:r>
              <a:rPr lang="pl-PL" sz="1400" dirty="0">
                <a:cs typeface="Times New Roman" panose="02020603050405020304" pitchFamily="18" charset="0"/>
              </a:rPr>
              <a:t>które zostały zgromadzone na mokradłach</a:t>
            </a:r>
            <a:r>
              <a:rPr lang="en-US" sz="1400" dirty="0">
                <a:cs typeface="Times New Roman" panose="02020603050405020304" pitchFamily="18" charset="0"/>
              </a:rPr>
              <a:t>. </a:t>
            </a:r>
          </a:p>
          <a:p>
            <a:pPr marL="11113" lvl="0" indent="-11113">
              <a:lnSpc>
                <a:spcPct val="100000"/>
              </a:lnSpc>
              <a:buNone/>
            </a:pPr>
            <a:endParaRPr lang="pl-PL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DINPro-Regular"/>
              <a:cs typeface="Times New Roman" panose="02020603050405020304" pitchFamily="18" charset="0"/>
            </a:endParaRPr>
          </a:p>
          <a:p>
            <a:pPr marL="11113" lvl="0" indent="-11113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Zaangażuj się bezpośrednio w miejscowy projekt odbudowy terenó</a:t>
            </a:r>
            <a:r>
              <a:rPr lang="pl-PL" sz="1800" b="1" dirty="0">
                <a:solidFill>
                  <a:srgbClr val="007575"/>
                </a:solidFill>
                <a:ea typeface="DINPro-Regular"/>
                <a:cs typeface="Times New Roman" panose="02020603050405020304" pitchFamily="18" charset="0"/>
              </a:rPr>
              <a:t>w podmokłych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 </a:t>
            </a:r>
          </a:p>
          <a:p>
            <a:pPr marL="684000">
              <a:lnSpc>
                <a:spcPct val="100000"/>
              </a:lnSpc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Wnieś swój wkład i pomóż, by wysiłki na rzecz odbudowy </a:t>
            </a:r>
            <a:r>
              <a:rPr lang="pl-PL" sz="1400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uwzględniały potrzeby lokalnych społeczności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lvl="0" indent="-11113">
              <a:lnSpc>
                <a:spcPct val="100000"/>
              </a:lnSpc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Dodaj swoje wydarzenie do międzynarodowej mapy i katalogu wyszukiwania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 </a:t>
            </a:r>
          </a:p>
          <a:p>
            <a:pPr marL="684000">
              <a:lnSpc>
                <a:spcPct val="100000"/>
              </a:lnSpc>
            </a:pPr>
            <a:r>
              <a:rPr lang="pl-PL" sz="1400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Nasza internetowa mapa interaktywna pokazuje jakie wydarzenia i gdzie odbywają się na całym świecie z okazji Światowego Dnia Mokradeł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836245" y="1229808"/>
            <a:ext cx="951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Wykorzystaj swoją własną moc do wprowadzania zmian na poziomie lokalnym, regionalnym lub krajowym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5F843-A92F-BB98-35CB-42F1E99C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407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Odtworzenie mokradeł jest w twoich rękach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de-DE" sz="40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C3D3CC-5AA8-7834-8D84-FE50849E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2" y="250058"/>
            <a:ext cx="3481543" cy="15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Mokradła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47" y="1782308"/>
            <a:ext cx="5054965" cy="40626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TYPY MOKRADEŁ</a:t>
            </a:r>
            <a:endParaRPr lang="en-US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Mokradła śródlądowe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orfowiska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jeziora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rzeki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tereny zalewowe</a:t>
            </a: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i bagna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przybrzeżne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solniska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estuari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lasy namorzynowe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lag</a:t>
            </a:r>
            <a:r>
              <a:rPr lang="pl-PL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uny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rafy koralowe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utworzone przez człowieka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tawy rybne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 ryżowe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pl-PL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aliny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972406" y="120713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Obszary lądowe stale bądź okresowo nasycone lub zalane wodą.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8" y="1790086"/>
            <a:ext cx="4911392" cy="39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702588" cy="1325563"/>
          </a:xfrm>
        </p:spPr>
        <p:txBody>
          <a:bodyPr>
            <a:normAutofit/>
          </a:bodyPr>
          <a:lstStyle/>
          <a:p>
            <a:r>
              <a:rPr lang="pl-PL" sz="2600" dirty="0"/>
              <a:t>Odtwarzanie mokradeł</a:t>
            </a:r>
            <a:r>
              <a:rPr lang="de-DE" sz="2600" dirty="0"/>
              <a:t>: </a:t>
            </a:r>
            <a:r>
              <a:rPr lang="pl-PL" sz="2600" dirty="0"/>
              <a:t>Dlaczego właśnie teraz</a:t>
            </a:r>
            <a:r>
              <a:rPr lang="de-DE" sz="2600" dirty="0"/>
              <a:t>?</a:t>
            </a:r>
            <a:endParaRPr lang="fr-FR" sz="2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206059"/>
            <a:ext cx="911606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zanikają trzy razy szybciej niż lasy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Są najbardziej zagrożonym ekosystemem na Ziemi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1700 roku zanikło ponad 80% wszystkich mokradeł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 zanikania mokradeł wzrasta. Od 1970 roku, na całym świecie ubyło co najmniej 35% mokradeł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Działalność człowieka przyczyną degradacji mokradeł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są osuszane i zabudowywane na potrzeby rolnictwa i budownictwa miejskiego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Zanieczyszczenie wody, nadmierne połowy ryb oraz inwazyjne gatunki szkodzą ekosystemowi mokradeł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DE" sz="1400" dirty="0"/>
          </a:p>
        </p:txBody>
      </p:sp>
      <p:sp>
        <p:nvSpPr>
          <p:cNvPr id="4" name="Rectangle 3"/>
          <p:cNvSpPr/>
          <p:nvPr/>
        </p:nvSpPr>
        <p:spPr>
          <a:xfrm>
            <a:off x="850900" y="4393731"/>
            <a:ext cx="7182015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b="1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Gatunkom wodno-błotnym grozi wyginięcie</a:t>
            </a:r>
            <a:r>
              <a:rPr lang="en-US" b="1" dirty="0">
                <a:solidFill>
                  <a:srgbClr val="007575"/>
                </a:solidFill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trzeciemu gatunkowi słodkowodnemu oraz 25% wszystkich gatunków wodno-błotnych grozi wyginięcie z powodu zanikania terenów podmokłych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ciągu ostatnich 50 lat zanikło 81% śródlądowych gatunków wodno-błotnych oraz 36% gatunków przybrzeżnych i morskich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BAD09-645D-AED0-8B78-56772F5D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Mokradła są niezbędne dla ludzkości</a:t>
            </a:r>
            <a:r>
              <a:rPr lang="de-DE" dirty="0"/>
              <a:t>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92" y="1351170"/>
            <a:ext cx="504893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Ilość słodkiej wody jest niewielka. Mokradła dostarczają jej najwięcej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Tylko 2,5% wody na Ziemi stanowią wody słodkie, większość z nich zmagazynowana jest w lodowcach i warstwach wodonośnych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Mniej niż 1% nadaje się do użytku, 0,3% wody znajduje się na terenach podmokłych takich jak rzeki czy jeziora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magazynują więcej węgla niż lasy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Torfowiska zajmują 3% naszej planety, ale zgromadzone jest w nich około 30% całego węgla na lądzie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Przybrzeżne mokradła, takie jak lasy namorzynowe, pochłaniają i magazynują węgiel do 55 razy szybciej niż tropikalne lasy deszczowe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DE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pic>
        <p:nvPicPr>
          <p:cNvPr id="5" name="Image 4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A749258D-B9BC-EEA6-0249-FC2F6831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711" y="4298731"/>
            <a:ext cx="2354741" cy="258079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 txBox="1">
            <a:spLocks/>
          </p:cNvSpPr>
          <p:nvPr/>
        </p:nvSpPr>
        <p:spPr>
          <a:xfrm>
            <a:off x="6121587" y="1349640"/>
            <a:ext cx="47177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Mokradła pomagają nam radzić sobie ze sztormami i powodziami</a:t>
            </a:r>
            <a:r>
              <a:rPr lang="en-US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60% ludzkości mieszka i pracuje na obszarach przybrzeżnych. Solniska, lasy namorzynowe, podmorskie łąki oraz rafy koralowe chronią przybrzeżne społeczności przed ekstremalnymi warunkami pogodowymi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 głębi lądu, jeden hektar trenów podmokłych może wchłonąć do 14 milionów litrów wody pochodzącej z obszarów dotkniętych powodzią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pl-PL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Mokradła są źródłem utrzymania i pożywienia</a:t>
            </a:r>
            <a:endParaRPr lang="en-US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Ponad miliard ludzi utrzymuje się z rybołówstwa, akwakultury i turystyki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Mokradła zapewniają ryż dla 3,5 </a:t>
            </a:r>
            <a:b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miliarda ludzi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DE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4606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/>
              <a:t>Przywrócenie utraconych i zdegradowanych terenów jest pilne</a:t>
            </a:r>
            <a:r>
              <a:rPr lang="de-DE" dirty="0"/>
              <a:t>.</a:t>
            </a:r>
            <a:br>
              <a:rPr lang="de-DE" dirty="0"/>
            </a:br>
            <a:r>
              <a:rPr lang="pl-PL" dirty="0"/>
              <a:t>Jakie są najlepsze sposoby na podjęcie tego tematu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2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Stosuj siedem dobrych praktyk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8500208" cy="4351338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Przywróć wiele korzyści</a:t>
            </a: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Naturalne mokradła pełnią liczne</a:t>
            </a:r>
            <a:b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funkcje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ochrony przeciwpowodziowej </a:t>
            </a:r>
            <a:b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podtrzymywania gospodarki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Dąż do odzyskania wielu korzyści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skupiaj się tylko na jednej lub dwóch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Przywróć samoutrzymujący się ekosystem mokradeł</a:t>
            </a: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Roślinność, dzikie zwierzęta i ich siedliska korzystają wzajemnie ze swoich zasobów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Dąż do odtworzenia tego samowystarczającego cyklu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Zaangażuj społeczeństwo</a:t>
            </a: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Upewnij się, że mieszkańcy i lokalni przedsiębiorcy mają swój udział w procesie odtwarzania mokradeł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Wyznacz im role w utrzymaniu odtworzonego obszaru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E5F345-7CC0-B8D9-9704-DD84F3AD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9C6DF4-0B59-34C7-E372-0C7EB4DB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79388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70ECC-B90F-EDE4-2ACF-008AA3E3E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49" y="1369498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Stosuj siedem dobrych praktyk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8"/>
            <a:ext cx="10350500" cy="4438025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Przeciwdziałaj przyczynom degradacji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57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Wyeliminuj lub ogranicz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czynniki, które powodują degradację obszaru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np. nadmierny pobór wody czy zanieczyszczenia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Przywróć rodzimą florę i faunę</a:t>
            </a:r>
            <a:endParaRPr lang="en-US" sz="1800" b="1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Odtwórz pierwotne warunki hydrologiczne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Przywróć rodzimą florę i faunę oraz zwalczaj gatunki inwazyjne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Oczyść zdegradowane obszary</a:t>
            </a:r>
            <a:endParaRPr lang="en-US" sz="1800" b="1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Usuń wszelkie zanieczyszczenia, śmieci i odpady, które zostały zgromadzone na mokradłach</a:t>
            </a:r>
            <a:r>
              <a:rPr lang="en-US" sz="1400" dirty="0">
                <a:cs typeface="Times New Roman" panose="02020603050405020304" pitchFamily="18" charset="0"/>
              </a:rPr>
              <a:t>. </a:t>
            </a:r>
            <a:endParaRPr lang="pl-PL" sz="14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Zapewnij społeczeństwu możliwość wykorzystania mokradeł</a:t>
            </a:r>
            <a:endParaRPr lang="en-US" sz="1800" b="1" dirty="0">
              <a:solidFill>
                <a:srgbClr val="007575"/>
              </a:solidFill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pl-PL" sz="1400" dirty="0">
                <a:cs typeface="Times New Roman" panose="02020603050405020304" pitchFamily="18" charset="0"/>
              </a:rPr>
              <a:t>Stwórz odpowiednią przestrzeń zapewniającą ludziom dostęp do obszaru podmokłego</a:t>
            </a:r>
            <a:r>
              <a:rPr lang="en-US" sz="1400" dirty="0">
                <a:cs typeface="Times New Roman" panose="02020603050405020304" pitchFamily="18" charset="0"/>
              </a:rPr>
              <a:t>.</a:t>
            </a:r>
            <a:r>
              <a:rPr lang="pl-PL" sz="1400" dirty="0">
                <a:cs typeface="Times New Roman" panose="02020603050405020304" pitchFamily="18" charset="0"/>
              </a:rPr>
              <a:t> Zidentyfikuj aktywności pożądane i niepożądane oraz wyznacz strefy, w których dzika przyroda może swobodnie się rozwijać</a:t>
            </a:r>
            <a:r>
              <a:rPr lang="en-US" sz="14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0B55ED-555C-FD5A-CCBA-B5843CEB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8" y="1371485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F717E4-D919-28FD-6F74-927F9CFA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0" y="2723965"/>
            <a:ext cx="469900" cy="469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280563-F08D-D3D3-C78E-7904ED0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35" y="3931475"/>
            <a:ext cx="469900" cy="469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BC0D05-081A-3475-B96F-86D04AD50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1371485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/>
          <a:lstStyle/>
          <a:p>
            <a:r>
              <a:rPr lang="pl-PL" dirty="0"/>
              <a:t>Dlaczego warto odtwarzać mokradła?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02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1006950" cy="1325563"/>
          </a:xfrm>
        </p:spPr>
        <p:txBody>
          <a:bodyPr>
            <a:normAutofit/>
          </a:bodyPr>
          <a:lstStyle/>
          <a:p>
            <a:r>
              <a:rPr lang="pl-PL" sz="3400" dirty="0"/>
              <a:t>Odtworzone mokradła niosą 7 kluczowych korzyści</a:t>
            </a:r>
            <a:endParaRPr lang="fr-FR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99" y="1438668"/>
            <a:ext cx="10461869" cy="4504932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Przywracają bioróżnorodność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57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40% gatunków z całego świata żyje lub rozmnaża się na terenach podmokłych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Odtwarzanie mokradeł podtrzymuje działanie łańcucha pokarmowego oraz kształtuje przestrzeń dla dzikiej przyrody.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Uzupełniają i filtrują zasoby wodne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57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Mokradła stanowią naturalny filtr wody, usuwają zanieczyszczenia oraz zasilają lokalne zasoby wodne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Magazynują węgiel organiczny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57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Poszczególne typy mokradeł, a zwłaszcza torfowiska, lasy namorzynowe, obszary pływowe i podmorskie łąki pochłaniają węgiel z wyjątkową wydajnością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l-PL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Łagodzą skutki powodzi i sztormów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57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98400" lvl="2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pl-PL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Odtworzone mokradła mogą działać jak gąbki, które pochłaniają nadmiar wody pochodzącej z opadów deszczu oraz z terenów zalanych wskutek powodzi, łagodzą fale sztormowe, a także zapewniają ochronę społeczności przed ekstremalnymi warunkami pogodowymi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C6034B-0804-BC81-CD40-86D503B3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91800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C4012D-7C04-B81E-3704-1020CBAB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2959100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13F567-B1EA-6E05-2D4E-86F6A492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2" y="4106632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2E67DB-A767-E0E8-3669-40C6990B6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787" y="1391800"/>
            <a:ext cx="469900" cy="469900"/>
          </a:xfrm>
          <a:prstGeom prst="rect">
            <a:avLst/>
          </a:prstGeom>
        </p:spPr>
      </p:pic>
      <p:pic>
        <p:nvPicPr>
          <p:cNvPr id="9" name="Image 8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D8544F28-1332-CF62-F8BC-FCE2528C5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386" y="4162388"/>
            <a:ext cx="3068364" cy="2148888"/>
          </a:xfrm>
          <a:prstGeom prst="rect">
            <a:avLst/>
          </a:prstGeom>
        </p:spPr>
      </p:pic>
      <p:pic>
        <p:nvPicPr>
          <p:cNvPr id="10" name="Image 9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09FCD600-049B-036F-D3CC-CB8FBD9D8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6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1403</Words>
  <Application>Microsoft Office PowerPoint</Application>
  <PresentationFormat>Panoramiczny</PresentationFormat>
  <Paragraphs>134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Helvetica</vt:lpstr>
      <vt:lpstr>Thème Office</vt:lpstr>
      <vt:lpstr>Prezentacja programu PowerPoint</vt:lpstr>
      <vt:lpstr>Mokradła</vt:lpstr>
      <vt:lpstr>Odtwarzanie mokradeł: Dlaczego właśnie teraz?</vt:lpstr>
      <vt:lpstr>Mokradła są niezbędne dla ludzkości…</vt:lpstr>
      <vt:lpstr>Przywrócenie utraconych i zdegradowanych terenów jest pilne. Jakie są najlepsze sposoby na podjęcie tego tematu?</vt:lpstr>
      <vt:lpstr>Stosuj siedem dobrych praktyk</vt:lpstr>
      <vt:lpstr>Stosuj siedem dobrych praktyk</vt:lpstr>
      <vt:lpstr>Dlaczego warto odtwarzać mokradła?</vt:lpstr>
      <vt:lpstr>Odtworzone mokradła niosą 7 kluczowych korzyści</vt:lpstr>
      <vt:lpstr>Odtworzone mokradła niosą 7 kluczowych korzyści</vt:lpstr>
      <vt:lpstr>Odtwarzanie mokradeł to poważne przedsięwzięcie. Kto je realizuje?</vt:lpstr>
      <vt:lpstr>7 kluczowych podmiotów prowadzących wspólne działania</vt:lpstr>
      <vt:lpstr>7 kluczowych podmiotów prowadzących wspólne działania</vt:lpstr>
      <vt:lpstr>Jak mogę osobiście się zaangażować lub wnieść swój wkład?</vt:lpstr>
      <vt:lpstr>Świadome wybory</vt:lpstr>
      <vt:lpstr>Przekonujące głosy</vt:lpstr>
      <vt:lpstr>Odważne działania</vt:lpstr>
      <vt:lpstr>Odtworzenie mokradeł jest w twoich rękach! Dziękujemy!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Sylwia Gawrońska</cp:lastModifiedBy>
  <cp:revision>94</cp:revision>
  <cp:lastPrinted>2021-11-25T14:43:02Z</cp:lastPrinted>
  <dcterms:created xsi:type="dcterms:W3CDTF">2021-11-23T15:20:39Z</dcterms:created>
  <dcterms:modified xsi:type="dcterms:W3CDTF">2023-01-11T10:33:19Z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